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5"/>
  </p:sldMasterIdLst>
  <p:notesMasterIdLst>
    <p:notesMasterId r:id="rId24"/>
  </p:notesMasterIdLst>
  <p:handoutMasterIdLst>
    <p:handoutMasterId r:id="rId25"/>
  </p:handoutMasterIdLst>
  <p:sldIdLst>
    <p:sldId id="264" r:id="rId6"/>
    <p:sldId id="283" r:id="rId7"/>
    <p:sldId id="265" r:id="rId8"/>
    <p:sldId id="266" r:id="rId9"/>
    <p:sldId id="267" r:id="rId10"/>
    <p:sldId id="286" r:id="rId11"/>
    <p:sldId id="287" r:id="rId12"/>
    <p:sldId id="268" r:id="rId13"/>
    <p:sldId id="269" r:id="rId14"/>
    <p:sldId id="276" r:id="rId15"/>
    <p:sldId id="270" r:id="rId16"/>
    <p:sldId id="278" r:id="rId17"/>
    <p:sldId id="279" r:id="rId18"/>
    <p:sldId id="280" r:id="rId19"/>
    <p:sldId id="284" r:id="rId20"/>
    <p:sldId id="285" r:id="rId21"/>
    <p:sldId id="282" r:id="rId22"/>
    <p:sldId id="274" r:id="rId23"/>
  </p:sldIdLst>
  <p:sldSz cx="9144000" cy="6858000" type="screen4x3"/>
  <p:notesSz cx="6858000" cy="9144000"/>
  <p:defaultTextStyle>
    <a:defPPr>
      <a:defRPr lang="nl-NL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46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16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3" autoAdjust="0"/>
    <p:restoredTop sz="94668" autoAdjust="0"/>
  </p:normalViewPr>
  <p:slideViewPr>
    <p:cSldViewPr snapToGrid="0" snapToObjects="1">
      <p:cViewPr varScale="1">
        <p:scale>
          <a:sx n="126" d="100"/>
          <a:sy n="126" d="100"/>
        </p:scale>
        <p:origin x="224" y="200"/>
      </p:cViewPr>
      <p:guideLst>
        <p:guide orient="horz" pos="2160"/>
        <p:guide pos="2880"/>
        <p:guide pos="46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Relationship Id="rId2" Type="http://schemas.openxmlformats.org/officeDocument/2006/relationships/image" Target="../media/image2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18153E2-5A23-9C4B-ABFD-85C34EE68D2E}" type="datetime1">
              <a:rPr lang="nl-NL"/>
              <a:pPr>
                <a:defRPr/>
              </a:pPr>
              <a:t>09-02-16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95A4000-AB18-BA45-8B08-03F3A0050F12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24821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178DF84-B348-DA4D-9998-A76BB457FE31}" type="datetime1">
              <a:rPr lang="nl-NL"/>
              <a:pPr>
                <a:defRPr/>
              </a:pPr>
              <a:t>09-02-16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nl-NL" noProof="0" smtClean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Klik om de tekststijl van het model te bewerken</a:t>
            </a:r>
          </a:p>
          <a:p>
            <a:pPr lvl="1"/>
            <a:r>
              <a:rPr lang="en-US" noProof="0" smtClean="0"/>
              <a:t>Tweede niveau</a:t>
            </a:r>
          </a:p>
          <a:p>
            <a:pPr lvl="2"/>
            <a:r>
              <a:rPr lang="en-US" noProof="0" smtClean="0"/>
              <a:t>Derde niveau</a:t>
            </a:r>
          </a:p>
          <a:p>
            <a:pPr lvl="3"/>
            <a:r>
              <a:rPr lang="en-US" noProof="0" smtClean="0"/>
              <a:t>Vierde niveau</a:t>
            </a:r>
          </a:p>
          <a:p>
            <a:pPr lvl="4"/>
            <a:r>
              <a:rPr lang="en-US" noProof="0" smtClean="0"/>
              <a:t>Vijfde niveau</a:t>
            </a:r>
            <a:endParaRPr lang="nl-NL" noProof="0" smtClean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BF9849F0-B82A-A442-AB4B-EDB93AD1F2DC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06760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0000" y="1156059"/>
            <a:ext cx="7772400" cy="1470025"/>
          </a:xfrm>
        </p:spPr>
        <p:txBody>
          <a:bodyPr anchor="b" anchorCtr="0"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360596" y="2626084"/>
            <a:ext cx="7771803" cy="941544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nl-NL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 BI&amp;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 S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 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 G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 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8" name="Tijdelijke aanduiding voor inhoud 2"/>
          <p:cNvSpPr>
            <a:spLocks noGrp="1"/>
          </p:cNvSpPr>
          <p:nvPr>
            <p:ph sz="half" idx="13"/>
          </p:nvPr>
        </p:nvSpPr>
        <p:spPr>
          <a:xfrm>
            <a:off x="4551000" y="2085608"/>
            <a:ext cx="4038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800"/>
            </a:lvl2pPr>
            <a:lvl3pPr marL="900000" marR="0" indent="-288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600"/>
            </a:lvl3pPr>
            <a:lvl4pPr marL="1152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4pPr>
            <a:lvl5pPr marL="1404000" marR="0" indent="-2520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1727753-D472-D54D-89CA-B792B41E5512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360000" y="4662615"/>
            <a:ext cx="8424000" cy="1143000"/>
          </a:xfrm>
        </p:spPr>
        <p:txBody>
          <a:bodyPr/>
          <a:lstStyle>
            <a:lvl1pPr algn="ctr">
              <a:defRPr sz="2400"/>
            </a:lvl1pPr>
          </a:lstStyle>
          <a:p>
            <a:r>
              <a:rPr lang="en-US" noProof="0" smtClean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5C951B0-0049-6344-AEBF-17358458F3BB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eg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360000" y="4662615"/>
            <a:ext cx="8424000" cy="1143000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5C951B0-0049-6344-AEBF-17358458F3BB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Blauw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0000" y="1156059"/>
            <a:ext cx="7772400" cy="1470025"/>
          </a:xfrm>
        </p:spPr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nl-NL" noProof="0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360596" y="2626084"/>
            <a:ext cx="7771803" cy="941544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nl-NL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>
          <a:xfrm>
            <a:off x="6781800" y="6124575"/>
            <a:ext cx="627063" cy="365125"/>
          </a:xfrm>
        </p:spPr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BI&amp;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S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G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BO_Logo_BI&amp;M_300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0000" y="216000"/>
            <a:ext cx="1618542" cy="7925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7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360000" y="2086830"/>
            <a:ext cx="8229600" cy="4039333"/>
          </a:xfrm>
        </p:spPr>
        <p:txBody>
          <a:bodyPr>
            <a:normAutofit/>
          </a:bodyPr>
          <a:lstStyle>
            <a:lvl1pPr marL="324000" marR="0" indent="-324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/>
            </a:lvl1pPr>
            <a:lvl2pPr marL="612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2pPr>
            <a:lvl3pPr marL="900000" marR="0" indent="-288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3pPr>
            <a:lvl4pPr marL="1152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4pPr>
            <a:lvl5pPr marL="1404000" marR="0" indent="-252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l-NL" noProof="0" dirty="0"/>
          </a:p>
        </p:txBody>
      </p:sp>
      <p:sp>
        <p:nvSpPr>
          <p:cNvPr id="4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7B78C02-9663-8F41-9A9C-C254456693DC}" type="slidenum">
              <a:rPr lang="nl-NL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0000" y="1266582"/>
            <a:ext cx="7772400" cy="1362075"/>
          </a:xfrm>
        </p:spPr>
        <p:txBody>
          <a:bodyPr anchor="b" anchorCtr="0"/>
          <a:lstStyle>
            <a:lvl1pPr algn="l">
              <a:defRPr sz="3200" b="0" cap="all"/>
            </a:lvl1pPr>
          </a:lstStyle>
          <a:p>
            <a:r>
              <a:rPr lang="en-US" noProof="0" smtClean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360000" y="2659949"/>
            <a:ext cx="7772400" cy="1500187"/>
          </a:xfrm>
        </p:spPr>
        <p:txBody>
          <a:bodyPr tIns="0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360000" y="94456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noProof="0" dirty="0" smtClean="0"/>
              <a:t>Titelstijl van model bewerken</a:t>
            </a:r>
            <a:endParaRPr lang="nl-NL" noProof="0" dirty="0"/>
          </a:p>
        </p:txBody>
      </p:sp>
      <p:sp>
        <p:nvSpPr>
          <p:cNvPr id="1027" name="Tijdelijke aanduiding voor tekst 2"/>
          <p:cNvSpPr>
            <a:spLocks noGrp="1"/>
          </p:cNvSpPr>
          <p:nvPr>
            <p:ph type="body" idx="1"/>
          </p:nvPr>
        </p:nvSpPr>
        <p:spPr bwMode="auto">
          <a:xfrm>
            <a:off x="360000" y="2100263"/>
            <a:ext cx="8229600" cy="402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noProof="0" dirty="0" smtClean="0"/>
              <a:t>Klik om de titelstijl van het model te bewerken</a:t>
            </a:r>
          </a:p>
          <a:p>
            <a:pPr lvl="1"/>
            <a:r>
              <a:rPr lang="nl-NL" noProof="0" dirty="0" smtClean="0"/>
              <a:t>Tweede niveau</a:t>
            </a:r>
          </a:p>
          <a:p>
            <a:pPr lvl="2"/>
            <a:r>
              <a:rPr lang="nl-NL" noProof="0" dirty="0" smtClean="0"/>
              <a:t>Derde niveau</a:t>
            </a:r>
          </a:p>
          <a:p>
            <a:pPr lvl="3"/>
            <a:r>
              <a:rPr lang="nl-NL" noProof="0" dirty="0" smtClean="0"/>
              <a:t>Vierde niveau</a:t>
            </a:r>
          </a:p>
          <a:p>
            <a:pPr lvl="4"/>
            <a:r>
              <a:rPr lang="nl-NL" noProof="0" dirty="0" smtClean="0"/>
              <a:t>Vijfde niveau</a:t>
            </a:r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0000" y="6124575"/>
            <a:ext cx="28956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000" dirty="0">
                <a:solidFill>
                  <a:schemeClr val="bg1">
                    <a:lumMod val="65000"/>
                  </a:schemeClr>
                </a:solidFill>
                <a:latin typeface="Arial"/>
                <a:ea typeface="+mn-ea"/>
                <a:cs typeface="Arial"/>
              </a:defRPr>
            </a:lvl1pPr>
          </a:lstStyle>
          <a:p>
            <a:pPr>
              <a:defRPr/>
            </a:pP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781800" y="6124575"/>
            <a:ext cx="627063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A6A6A6"/>
                </a:solidFill>
                <a:ea typeface="Arial" charset="0"/>
                <a:cs typeface="Arial" charset="0"/>
              </a:defRPr>
            </a:lvl1pPr>
          </a:lstStyle>
          <a:p>
            <a:fld id="{49004725-3891-F142-B776-4F4F06198762}" type="slidenum">
              <a:rPr lang="nl-NL" smtClean="0"/>
              <a:pPr/>
              <a:t>‹#›</a:t>
            </a:fld>
            <a:endParaRPr lang="nl-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5" r:id="rId2"/>
    <p:sldLayoutId id="2147483659" r:id="rId3"/>
    <p:sldLayoutId id="2147483668" r:id="rId4"/>
    <p:sldLayoutId id="2147483671" r:id="rId5"/>
    <p:sldLayoutId id="2147483672" r:id="rId6"/>
    <p:sldLayoutId id="2147483673" r:id="rId7"/>
    <p:sldLayoutId id="2147483674" r:id="rId8"/>
    <p:sldLayoutId id="2147483663" r:id="rId9"/>
    <p:sldLayoutId id="2147483660" r:id="rId10"/>
    <p:sldLayoutId id="2147483670" r:id="rId11"/>
    <p:sldLayoutId id="2147483675" r:id="rId12"/>
    <p:sldLayoutId id="2147483676" r:id="rId13"/>
    <p:sldLayoutId id="2147483678" r:id="rId14"/>
    <p:sldLayoutId id="2147483677" r:id="rId15"/>
    <p:sldLayoutId id="2147483669" r:id="rId16"/>
    <p:sldLayoutId id="2147483664" r:id="rId17"/>
    <p:sldLayoutId id="2147483666" r:id="rId18"/>
  </p:sldLayoutIdLst>
  <p:hf sldNum="0"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200" kern="1200" cap="all">
          <a:solidFill>
            <a:schemeClr val="tx2"/>
          </a:solidFill>
          <a:latin typeface="Arial"/>
          <a:ea typeface="ＭＳ Ｐゴシック" charset="-128"/>
          <a:cs typeface="Arial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25167A"/>
          </a:solidFill>
          <a:latin typeface="Arial" charset="0"/>
          <a:ea typeface="ＭＳ Ｐゴシック" charset="-128"/>
        </a:defRPr>
      </a:lvl9pPr>
    </p:titleStyle>
    <p:bodyStyle>
      <a:lvl1pPr marL="324000" indent="-324000" algn="l" defTabSz="457200" rtl="0" eaLnBrk="1" fontAlgn="base" hangingPunct="1">
        <a:spcBef>
          <a:spcPct val="20000"/>
        </a:spcBef>
        <a:spcAft>
          <a:spcPct val="0"/>
        </a:spcAft>
        <a:buFont typeface="Arial"/>
        <a:buChar char="•"/>
        <a:defRPr sz="2000" kern="1200" cap="none" baseline="0">
          <a:solidFill>
            <a:srgbClr val="4543E8"/>
          </a:solidFill>
          <a:latin typeface="Arial"/>
          <a:ea typeface="ＭＳ Ｐゴシック" charset="-128"/>
          <a:cs typeface="Arial"/>
        </a:defRPr>
      </a:lvl1pPr>
      <a:lvl2pPr marL="612000" indent="-2880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rgbClr val="4543E8"/>
          </a:solidFill>
          <a:latin typeface="Arial"/>
          <a:ea typeface="ＭＳ Ｐゴシック" charset="-128"/>
          <a:cs typeface="Arial"/>
        </a:defRPr>
      </a:lvl2pPr>
      <a:lvl3pPr marL="900000" indent="-2880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rgbClr val="4543E8"/>
          </a:solidFill>
          <a:latin typeface="Arial"/>
          <a:ea typeface="ＭＳ Ｐゴシック" charset="-128"/>
          <a:cs typeface="Arial"/>
        </a:defRPr>
      </a:lvl3pPr>
      <a:lvl4pPr marL="1152000" indent="-2520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rgbClr val="4543E8"/>
          </a:solidFill>
          <a:latin typeface="Arial"/>
          <a:ea typeface="ＭＳ Ｐゴシック" charset="-128"/>
          <a:cs typeface="Arial"/>
        </a:defRPr>
      </a:lvl4pPr>
      <a:lvl5pPr marL="1404000" indent="-2520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400" kern="1200">
          <a:solidFill>
            <a:srgbClr val="4543E8"/>
          </a:solidFill>
          <a:latin typeface="Arial"/>
          <a:ea typeface="ＭＳ Ｐゴシック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23.emf"/><Relationship Id="rId5" Type="http://schemas.openxmlformats.org/officeDocument/2006/relationships/package" Target="../embeddings/Microsoft_Word_Document2.docx"/><Relationship Id="rId6" Type="http://schemas.openxmlformats.org/officeDocument/2006/relationships/image" Target="../media/image24.emf"/><Relationship Id="rId7" Type="http://schemas.openxmlformats.org/officeDocument/2006/relationships/image" Target="../media/image14.png"/><Relationship Id="rId8" Type="http://schemas.openxmlformats.org/officeDocument/2006/relationships/image" Target="../media/image13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4" Type="http://schemas.openxmlformats.org/officeDocument/2006/relationships/image" Target="../media/image25.emf"/><Relationship Id="rId5" Type="http://schemas.openxmlformats.org/officeDocument/2006/relationships/image" Target="../media/image14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4" Type="http://schemas.openxmlformats.org/officeDocument/2006/relationships/image" Target="../media/image26.emf"/><Relationship Id="rId5" Type="http://schemas.openxmlformats.org/officeDocument/2006/relationships/image" Target="../media/image14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27.png"/><Relationship Id="rId5" Type="http://schemas.openxmlformats.org/officeDocument/2006/relationships/image" Target="../media/image1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28.png"/><Relationship Id="rId5" Type="http://schemas.openxmlformats.org/officeDocument/2006/relationships/image" Target="../media/image13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mailto:d.m.breuker@hva.nl" TargetMode="Externa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9.jpg"/><Relationship Id="rId5" Type="http://schemas.openxmlformats.org/officeDocument/2006/relationships/image" Target="../media/image20.jpg"/><Relationship Id="rId6" Type="http://schemas.openxmlformats.org/officeDocument/2006/relationships/image" Target="../media/image21.jpg"/><Relationship Id="rId7" Type="http://schemas.openxmlformats.org/officeDocument/2006/relationships/image" Target="../media/image22.jp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 idx="4294967295"/>
          </p:nvPr>
        </p:nvSpPr>
        <p:spPr bwMode="auto">
          <a:xfrm>
            <a:off x="522288" y="1155700"/>
            <a:ext cx="7772400" cy="1470025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b" anchorCtr="0" compatLnSpc="1">
            <a:prstTxWarp prst="textNoShape">
              <a:avLst/>
            </a:prstTxWarp>
          </a:bodyPr>
          <a:lstStyle/>
          <a:p>
            <a:r>
              <a:rPr lang="nl-NL" cap="none">
                <a:latin typeface="Arial" charset="0"/>
                <a:ea typeface="ＭＳ Ｐゴシック" charset="0"/>
                <a:cs typeface="Arial" charset="0"/>
              </a:rPr>
              <a:t>Project Agile Development</a:t>
            </a:r>
          </a:p>
        </p:txBody>
      </p:sp>
      <p:sp>
        <p:nvSpPr>
          <p:cNvPr id="8" name="Subtitel 7"/>
          <p:cNvSpPr>
            <a:spLocks noGrp="1"/>
          </p:cNvSpPr>
          <p:nvPr>
            <p:ph type="subTitle" idx="4294967295"/>
          </p:nvPr>
        </p:nvSpPr>
        <p:spPr>
          <a:xfrm>
            <a:off x="522288" y="2625725"/>
            <a:ext cx="6011862" cy="941388"/>
          </a:xfrm>
        </p:spPr>
        <p:txBody>
          <a:bodyPr/>
          <a:lstStyle/>
          <a:p>
            <a:pPr marL="0" indent="0">
              <a:buFont typeface="Arial" charset="0"/>
              <a:buNone/>
            </a:pPr>
            <a:r>
              <a:rPr lang="nl-NL" sz="1600" dirty="0" smtClean="0">
                <a:solidFill>
                  <a:srgbClr val="898989"/>
                </a:solidFill>
                <a:latin typeface="Arial" charset="0"/>
                <a:ea typeface="ＭＳ Ｐゴシック" charset="0"/>
                <a:cs typeface="Arial" charset="0"/>
              </a:rPr>
              <a:t>Deelproject: </a:t>
            </a:r>
            <a:r>
              <a:rPr lang="nl-NL" sz="1600" dirty="0" err="1" smtClean="0">
                <a:solidFill>
                  <a:srgbClr val="898989"/>
                </a:solidFill>
                <a:latin typeface="Arial" charset="0"/>
                <a:ea typeface="ＭＳ Ｐゴシック" charset="0"/>
                <a:cs typeface="Arial" charset="0"/>
              </a:rPr>
              <a:t>Amsta</a:t>
            </a:r>
            <a:endParaRPr lang="nl-NL" sz="1600" dirty="0" smtClean="0">
              <a:solidFill>
                <a:srgbClr val="898989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marL="0" indent="0">
              <a:buFont typeface="Arial" charset="0"/>
              <a:buNone/>
            </a:pPr>
            <a:endParaRPr lang="nl-NL" sz="1600" dirty="0" smtClean="0">
              <a:solidFill>
                <a:srgbClr val="898989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marL="0" indent="0">
              <a:buFont typeface="Arial" charset="0"/>
              <a:buNone/>
            </a:pPr>
            <a:r>
              <a:rPr lang="nl-NL" sz="1600" dirty="0">
                <a:solidFill>
                  <a:srgbClr val="898989"/>
                </a:solidFill>
                <a:latin typeface="Arial" charset="0"/>
                <a:ea typeface="ＭＳ Ｐゴシック" charset="0"/>
                <a:cs typeface="Arial" charset="0"/>
              </a:rPr>
              <a:t>d</a:t>
            </a:r>
            <a:r>
              <a:rPr lang="nl-NL" sz="1600" dirty="0" smtClean="0">
                <a:solidFill>
                  <a:srgbClr val="898989"/>
                </a:solidFill>
                <a:latin typeface="Arial" charset="0"/>
                <a:ea typeface="ＭＳ Ｐゴシック" charset="0"/>
                <a:cs typeface="Arial" charset="0"/>
              </a:rPr>
              <a:t>insdag 9 februari 2016</a:t>
            </a:r>
            <a:endParaRPr lang="nl-NL" sz="1600" dirty="0">
              <a:solidFill>
                <a:srgbClr val="898989"/>
              </a:solidFill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118788" name="Tijdelijke aanduiding voor dianummer 3"/>
          <p:cNvSpPr txBox="1">
            <a:spLocks noGrp="1"/>
          </p:cNvSpPr>
          <p:nvPr/>
        </p:nvSpPr>
        <p:spPr bwMode="auto">
          <a:xfrm>
            <a:off x="8516938" y="6489700"/>
            <a:ext cx="627062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866ABA2C-5630-C94E-8E13-D57FE965F225}" type="slidenum">
              <a:rPr lang="nl-NL" sz="1000">
                <a:solidFill>
                  <a:schemeClr val="bg1"/>
                </a:solidFill>
                <a:cs typeface="Arial" charset="0"/>
              </a:rPr>
              <a:pPr algn="r"/>
              <a:t>1</a:t>
            </a:fld>
            <a:endParaRPr lang="nl-NL" sz="100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118789" name="Tekstvak 4"/>
          <p:cNvSpPr txBox="1">
            <a:spLocks noChangeArrowheads="1"/>
          </p:cNvSpPr>
          <p:nvPr/>
        </p:nvSpPr>
        <p:spPr bwMode="auto">
          <a:xfrm>
            <a:off x="1527175" y="625475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nl-NL"/>
          </a:p>
        </p:txBody>
      </p:sp>
      <p:pic>
        <p:nvPicPr>
          <p:cNvPr id="118790" name="Picture 6" descr="itopia-hd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61" y="221163"/>
            <a:ext cx="3182938" cy="146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34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Ondersteuning: Lokalen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nl-NL" sz="2400" b="1" dirty="0" smtClean="0">
                <a:latin typeface="Arial" charset="0"/>
                <a:ea typeface="ＭＳ Ｐゴシック" charset="0"/>
                <a:cs typeface="Arial" charset="0"/>
              </a:rPr>
              <a:t>Projectdagen</a:t>
            </a:r>
            <a:r>
              <a:rPr lang="nl-NL" sz="2400" b="1" dirty="0">
                <a:latin typeface="Arial" charset="0"/>
                <a:ea typeface="ＭＳ Ｐゴシック" charset="0"/>
                <a:cs typeface="Arial" charset="0"/>
              </a:rPr>
              <a:t>:</a:t>
            </a:r>
            <a:r>
              <a:rPr lang="nl-NL" sz="2400" dirty="0">
                <a:latin typeface="Arial" charset="0"/>
                <a:ea typeface="ＭＳ Ｐゴシック" charset="0"/>
                <a:cs typeface="Arial" charset="0"/>
              </a:rPr>
              <a:t> </a:t>
            </a:r>
            <a:endParaRPr lang="nl-NL" sz="2400" dirty="0" smtClean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lnSpc>
                <a:spcPct val="80000"/>
              </a:lnSpc>
              <a:buFont typeface="Courier New"/>
              <a:buChar char="o"/>
            </a:pP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dinsdagmiddag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12.50 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–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17.50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uur,</a:t>
            </a:r>
            <a:endParaRPr lang="nl-NL" sz="2000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lnSpc>
                <a:spcPct val="80000"/>
              </a:lnSpc>
              <a:buFont typeface="Courier New"/>
              <a:buChar char="o"/>
            </a:pP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donderdagmiddag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12.50 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–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17.50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uur</a:t>
            </a:r>
          </a:p>
          <a:p>
            <a:pPr marL="612000" lvl="2" indent="0">
              <a:lnSpc>
                <a:spcPct val="80000"/>
              </a:lnSpc>
              <a:buNone/>
            </a:pPr>
            <a:endParaRPr lang="nl-NL" sz="1800" dirty="0">
              <a:latin typeface="Arial" charset="0"/>
              <a:ea typeface="ＭＳ Ｐゴシック" charset="0"/>
              <a:cs typeface="Arial" charset="0"/>
            </a:endParaRPr>
          </a:p>
          <a:p>
            <a:pPr>
              <a:lnSpc>
                <a:spcPct val="80000"/>
              </a:lnSpc>
            </a:pPr>
            <a:r>
              <a:rPr lang="nl-NL" sz="2400" b="1" dirty="0">
                <a:latin typeface="Arial" charset="0"/>
                <a:ea typeface="ＭＳ Ｐゴシック" charset="0"/>
                <a:cs typeface="Arial" charset="0"/>
              </a:rPr>
              <a:t>Projectlokalen:</a:t>
            </a:r>
          </a:p>
          <a:p>
            <a:pPr lvl="1">
              <a:lnSpc>
                <a:spcPct val="80000"/>
              </a:lnSpc>
              <a:buFont typeface="Courier New"/>
              <a:buChar char="o"/>
            </a:pP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BPH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01A18 (AMS01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t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/m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AMS05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)</a:t>
            </a:r>
            <a:endParaRPr lang="nl-NL" sz="2000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lnSpc>
                <a:spcPct val="80000"/>
              </a:lnSpc>
              <a:buFont typeface="Courier New"/>
              <a:buChar char="o"/>
            </a:pP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BPH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01A19 (AMS06 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t/m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AMS09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)</a:t>
            </a:r>
            <a:endParaRPr lang="nl-NL" sz="2000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lnSpc>
                <a:spcPct val="80000"/>
              </a:lnSpc>
            </a:pPr>
            <a:endParaRPr lang="nl-NL" sz="2000" dirty="0">
              <a:latin typeface="Arial" charset="0"/>
              <a:ea typeface="ＭＳ Ｐゴシック" charset="0"/>
              <a:cs typeface="Arial" charset="0"/>
            </a:endParaRPr>
          </a:p>
          <a:p>
            <a:endParaRPr lang="nl-NL" sz="2400" dirty="0"/>
          </a:p>
        </p:txBody>
      </p:sp>
      <p:pic>
        <p:nvPicPr>
          <p:cNvPr id="4" name="Picture 4" descr="itopia-hd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3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1" name="Rectangle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nl-NL" b="1" dirty="0">
                <a:latin typeface="Arial" charset="0"/>
                <a:ea typeface="ＭＳ Ｐゴシック" charset="0"/>
                <a:cs typeface="Arial" charset="0"/>
              </a:rPr>
              <a:t>Workshops</a:t>
            </a:r>
          </a:p>
          <a:p>
            <a:pPr lvl="1">
              <a:buFont typeface="Courier New"/>
              <a:buChar char="o"/>
            </a:pP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SCRUM (Hoorcolleges en tijdens de workshops)</a:t>
            </a: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buFont typeface="Courier New"/>
              <a:buChar char="o"/>
            </a:pPr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Leren &amp; </a:t>
            </a: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Samenwerken (met de coach)</a:t>
            </a: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buFont typeface="Courier New"/>
              <a:buChar char="o"/>
            </a:pP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Versiebeheer/GIT</a:t>
            </a: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buFont typeface="Courier New"/>
              <a:buChar char="o"/>
            </a:pPr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UML</a:t>
            </a:r>
          </a:p>
          <a:p>
            <a:pPr lvl="1">
              <a:buFont typeface="Courier New"/>
              <a:buChar char="o"/>
            </a:pP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Scrumboard</a:t>
            </a:r>
          </a:p>
          <a:p>
            <a:pPr marL="324000" lvl="1" indent="0">
              <a:buNone/>
            </a:pP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r>
              <a:rPr lang="nl-NL" b="1" dirty="0" smtClean="0">
                <a:latin typeface="Arial" charset="0"/>
                <a:ea typeface="ＭＳ Ｐゴシック" charset="0"/>
                <a:cs typeface="Arial" charset="0"/>
              </a:rPr>
              <a:t>VLO</a:t>
            </a:r>
          </a:p>
          <a:p>
            <a:pPr lvl="1">
              <a:buFont typeface="Courier New"/>
              <a:buChar char="o"/>
            </a:pP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Projecthandleiding</a:t>
            </a:r>
          </a:p>
          <a:p>
            <a:pPr lvl="1">
              <a:buFont typeface="Courier New"/>
              <a:buChar char="o"/>
            </a:pP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(</a:t>
            </a:r>
            <a:r>
              <a:rPr lang="nl-NL" dirty="0" smtClean="0">
                <a:solidFill>
                  <a:srgbClr val="FF0000"/>
                </a:solidFill>
                <a:latin typeface="Arial" charset="0"/>
                <a:ea typeface="ＭＳ Ｐゴシック" charset="0"/>
                <a:cs typeface="Arial" charset="0"/>
              </a:rPr>
              <a:t>voorlopige</a:t>
            </a: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) Teamindeling – hopelijk donderdag definitief</a:t>
            </a:r>
          </a:p>
          <a:p>
            <a:pPr lvl="1">
              <a:buFont typeface="Courier New"/>
              <a:buChar char="o"/>
            </a:pP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Wekelijkse aankondigingen</a:t>
            </a:r>
            <a:endParaRPr lang="nl-NL" dirty="0">
              <a:latin typeface="Arial" charset="0"/>
              <a:ea typeface="ＭＳ Ｐゴシック" charset="0"/>
              <a:cs typeface="Arial" charset="0"/>
            </a:endParaRPr>
          </a:p>
        </p:txBody>
      </p:sp>
      <p:pic>
        <p:nvPicPr>
          <p:cNvPr id="124932" name="Picture 4" descr="itopia-hd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Ondersteuning: workshops</a:t>
            </a:r>
            <a:endParaRPr lang="nl-NL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86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2134920"/>
              </p:ext>
            </p:extLst>
          </p:nvPr>
        </p:nvGraphicFramePr>
        <p:xfrm>
          <a:off x="864235" y="2086830"/>
          <a:ext cx="3268663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Document" r:id="rId3" imgW="5943600" imgH="7391400" progId="Word.Document.12">
                  <p:embed/>
                </p:oleObj>
              </mc:Choice>
              <mc:Fallback>
                <p:oleObj name="Document" r:id="rId3" imgW="5943600" imgH="7391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4235" y="2086830"/>
                        <a:ext cx="3268663" cy="40640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9195963"/>
              </p:ext>
            </p:extLst>
          </p:nvPr>
        </p:nvGraphicFramePr>
        <p:xfrm>
          <a:off x="4474800" y="2074863"/>
          <a:ext cx="3440113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0" name="Document" r:id="rId5" imgW="5943600" imgH="7023100" progId="Word.Document.12">
                  <p:embed/>
                </p:oleObj>
              </mc:Choice>
              <mc:Fallback>
                <p:oleObj name="Document" r:id="rId5" imgW="5943600" imgH="7023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74800" y="2074863"/>
                        <a:ext cx="3440113" cy="40640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  <p:pic>
        <p:nvPicPr>
          <p:cNvPr id="12" name="Picture 4" descr="itopia-hd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272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FFFF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solidFill>
            <a:schemeClr val="bg1"/>
          </a:solidFill>
        </p:spPr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9400593"/>
              </p:ext>
            </p:extLst>
          </p:nvPr>
        </p:nvGraphicFramePr>
        <p:xfrm>
          <a:off x="924560" y="178580"/>
          <a:ext cx="5435600" cy="675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Document" r:id="rId3" imgW="5943600" imgH="7391400" progId="Word.Document.12">
                  <p:embed/>
                </p:oleObj>
              </mc:Choice>
              <mc:Fallback>
                <p:oleObj name="Document" r:id="rId3" imgW="5943600" imgH="7391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4560" y="178580"/>
                        <a:ext cx="5435600" cy="67582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075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1009672"/>
              </p:ext>
            </p:extLst>
          </p:nvPr>
        </p:nvGraphicFramePr>
        <p:xfrm>
          <a:off x="934017" y="142240"/>
          <a:ext cx="5751263" cy="6794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Document" r:id="rId3" imgW="5943600" imgH="7023100" progId="Word.Document.12">
                  <p:embed/>
                </p:oleObj>
              </mc:Choice>
              <mc:Fallback>
                <p:oleObj name="Document" r:id="rId3" imgW="5943600" imgH="7023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4017" y="142240"/>
                        <a:ext cx="5751263" cy="679429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7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02-2011-winnaar-touchIt.mp4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846" y="1048268"/>
            <a:ext cx="9028034" cy="5077895"/>
          </a:xfrm>
        </p:spPr>
      </p:pic>
      <p:pic>
        <p:nvPicPr>
          <p:cNvPr id="5" name="Picture 4" descr="itopia-hd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988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03-2010-fluffy.mp4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724" y="995994"/>
            <a:ext cx="8957836" cy="5038412"/>
          </a:xfrm>
        </p:spPr>
      </p:pic>
      <p:pic>
        <p:nvPicPr>
          <p:cNvPr id="5" name="Picture 4" descr="itopia-hd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6534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En</a:t>
            </a:r>
            <a:r>
              <a:rPr lang="en-US" dirty="0" smtClean="0"/>
              <a:t> nu?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Workshop ‘Out of the box’ (BPH 01A18 / 01A19)</a:t>
            </a:r>
          </a:p>
          <a:p>
            <a:pPr lvl="1">
              <a:buFont typeface="Courier New" charset="0"/>
              <a:buChar char="o"/>
            </a:pPr>
            <a:r>
              <a:rPr lang="en-US" dirty="0" err="1" smtClean="0"/>
              <a:t>Zoek</a:t>
            </a:r>
            <a:r>
              <a:rPr lang="en-US" dirty="0" smtClean="0"/>
              <a:t> je team</a:t>
            </a:r>
          </a:p>
          <a:p>
            <a:endParaRPr lang="en-US" dirty="0" smtClean="0"/>
          </a:p>
          <a:p>
            <a:r>
              <a:rPr lang="en-US" dirty="0" err="1" smtClean="0"/>
              <a:t>Maak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team </a:t>
            </a:r>
            <a:r>
              <a:rPr lang="en-US" dirty="0" err="1" smtClean="0"/>
              <a:t>een</a:t>
            </a:r>
            <a:r>
              <a:rPr lang="en-US" dirty="0" smtClean="0"/>
              <a:t> top 3 van de </a:t>
            </a:r>
            <a:r>
              <a:rPr lang="en-US" dirty="0" err="1" smtClean="0"/>
              <a:t>opdrachten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stuur</a:t>
            </a:r>
            <a:r>
              <a:rPr lang="en-US" dirty="0" smtClean="0"/>
              <a:t> die </a:t>
            </a:r>
            <a:r>
              <a:rPr lang="en-US" dirty="0" err="1" smtClean="0"/>
              <a:t>uiterlijk</a:t>
            </a:r>
            <a:r>
              <a:rPr lang="en-US" dirty="0" smtClean="0"/>
              <a:t> </a:t>
            </a:r>
            <a:r>
              <a:rPr lang="en-US" dirty="0" err="1" smtClean="0"/>
              <a:t>donderdag</a:t>
            </a:r>
            <a:r>
              <a:rPr lang="en-US" dirty="0" smtClean="0"/>
              <a:t> </a:t>
            </a:r>
            <a:r>
              <a:rPr lang="en-US" dirty="0" err="1" smtClean="0"/>
              <a:t>naar</a:t>
            </a:r>
            <a:r>
              <a:rPr lang="en-US" dirty="0" smtClean="0"/>
              <a:t> Dennis Breuker (</a:t>
            </a:r>
            <a:r>
              <a:rPr lang="en-US" dirty="0" smtClean="0">
                <a:hlinkClick r:id="rId2"/>
              </a:rPr>
              <a:t>d.m.breuker@hva.nl</a:t>
            </a:r>
            <a:r>
              <a:rPr lang="en-US" dirty="0" smtClean="0"/>
              <a:t>)</a:t>
            </a:r>
          </a:p>
          <a:p>
            <a:pPr lvl="1">
              <a:buFont typeface="Courier New" charset="0"/>
              <a:buChar char="o"/>
            </a:pP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Dennis Breuker </a:t>
            </a:r>
            <a:r>
              <a:rPr lang="en-US" dirty="0" err="1" smtClean="0"/>
              <a:t>verdeelt</a:t>
            </a:r>
            <a:r>
              <a:rPr lang="en-US" dirty="0" smtClean="0"/>
              <a:t> de </a:t>
            </a:r>
            <a:r>
              <a:rPr lang="en-US" dirty="0" err="1" smtClean="0"/>
              <a:t>opdrachten</a:t>
            </a:r>
            <a:r>
              <a:rPr lang="en-US" dirty="0" smtClean="0"/>
              <a:t> </a:t>
            </a:r>
            <a:r>
              <a:rPr lang="en-US" dirty="0" err="1" smtClean="0"/>
              <a:t>onder</a:t>
            </a:r>
            <a:r>
              <a:rPr lang="en-US" dirty="0" smtClean="0"/>
              <a:t> de teams, </a:t>
            </a:r>
            <a:r>
              <a:rPr lang="en-US" dirty="0" err="1" smtClean="0"/>
              <a:t>rekening</a:t>
            </a:r>
            <a:r>
              <a:rPr lang="en-US" dirty="0" smtClean="0"/>
              <a:t> </a:t>
            </a:r>
            <a:r>
              <a:rPr lang="en-US" dirty="0" err="1" smtClean="0"/>
              <a:t>houdend</a:t>
            </a:r>
            <a:r>
              <a:rPr lang="en-US" dirty="0" smtClean="0"/>
              <a:t> met </a:t>
            </a:r>
            <a:r>
              <a:rPr lang="en-US" dirty="0" err="1" smtClean="0"/>
              <a:t>voorkeuren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Donderdag</a:t>
            </a:r>
            <a:r>
              <a:rPr lang="en-US" dirty="0" smtClean="0"/>
              <a:t> coaching, </a:t>
            </a:r>
            <a:r>
              <a:rPr lang="en-US" dirty="0" err="1" smtClean="0"/>
              <a:t>teamafspraken</a:t>
            </a:r>
            <a:r>
              <a:rPr lang="en-US" dirty="0" smtClean="0"/>
              <a:t>, </a:t>
            </a:r>
            <a:r>
              <a:rPr lang="is-IS" dirty="0" smtClean="0"/>
              <a:t>etc.</a:t>
            </a:r>
          </a:p>
          <a:p>
            <a:pPr lvl="1">
              <a:buFont typeface="Courier New" charset="0"/>
              <a:buChar char="o"/>
            </a:pPr>
            <a:r>
              <a:rPr lang="is-IS" dirty="0" smtClean="0"/>
              <a:t>Voorbereiden: lees projecthandleiding</a:t>
            </a:r>
          </a:p>
          <a:p>
            <a:pPr lvl="1">
              <a:buFont typeface="Courier New" charset="0"/>
              <a:buChar char="o"/>
            </a:pPr>
            <a:r>
              <a:rPr lang="is-IS" dirty="0" smtClean="0"/>
              <a:t>Neem FYS-leerdoelen mee</a:t>
            </a:r>
            <a:endParaRPr lang="en-US" dirty="0"/>
          </a:p>
        </p:txBody>
      </p:sp>
      <p:pic>
        <p:nvPicPr>
          <p:cNvPr id="4" name="Picture 4" descr="itopia-hd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0096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60363" y="4662488"/>
            <a:ext cx="8423275" cy="1143000"/>
          </a:xfrm>
        </p:spPr>
        <p:txBody>
          <a:bodyPr/>
          <a:lstStyle/>
          <a:p>
            <a:pPr eaLnBrk="1" hangingPunct="1">
              <a:defRPr/>
            </a:pPr>
            <a:r>
              <a:rPr lang="nl-NL" dirty="0" smtClean="0">
                <a:solidFill>
                  <a:srgbClr val="FF0000"/>
                </a:solidFill>
              </a:rPr>
              <a:t>Heel veel plezier en succes!!</a:t>
            </a:r>
            <a:endParaRPr lang="nl-NL" dirty="0">
              <a:solidFill>
                <a:srgbClr val="FF0000"/>
              </a:solidFill>
            </a:endParaRPr>
          </a:p>
        </p:txBody>
      </p:sp>
      <p:pic>
        <p:nvPicPr>
          <p:cNvPr id="3" name="Picture 4" descr="itopia-hd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183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00-2010-winnaar-Tactile Memory Game.mp4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974" y="1068588"/>
            <a:ext cx="8991906" cy="5057575"/>
          </a:xfrm>
        </p:spPr>
      </p:pic>
    </p:spTree>
    <p:extLst>
      <p:ext uri="{BB962C8B-B14F-4D97-AF65-F5344CB8AC3E}">
        <p14:creationId xmlns:p14="http://schemas.microsoft.com/office/powerpoint/2010/main" val="877818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1" name="Rectangle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Doel van </a:t>
            </a:r>
            <a:r>
              <a:rPr lang="nl-NL" dirty="0" err="1">
                <a:latin typeface="Arial" charset="0"/>
                <a:ea typeface="ＭＳ Ｐゴシック" charset="0"/>
                <a:cs typeface="Arial" charset="0"/>
              </a:rPr>
              <a:t>ITopia</a:t>
            </a: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Projectorganisatie van </a:t>
            </a:r>
            <a:r>
              <a:rPr lang="nl-NL" dirty="0" err="1">
                <a:latin typeface="Arial" charset="0"/>
                <a:ea typeface="ＭＳ Ｐゴシック" charset="0"/>
                <a:cs typeface="Arial" charset="0"/>
              </a:rPr>
              <a:t>ITopia</a:t>
            </a: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Werkwijze binnen </a:t>
            </a:r>
            <a:r>
              <a:rPr lang="nl-NL" dirty="0" err="1">
                <a:latin typeface="Arial" charset="0"/>
                <a:ea typeface="ＭＳ Ｐゴシック" charset="0"/>
                <a:cs typeface="Arial" charset="0"/>
              </a:rPr>
              <a:t>ITopia</a:t>
            </a: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Ondersteuning vanuit </a:t>
            </a:r>
            <a:r>
              <a:rPr lang="nl-NL" dirty="0" err="1">
                <a:latin typeface="Arial" charset="0"/>
                <a:ea typeface="ＭＳ Ｐゴシック" charset="0"/>
                <a:cs typeface="Arial" charset="0"/>
              </a:rPr>
              <a:t>ITopia</a:t>
            </a:r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/>
            </a:r>
            <a:br>
              <a:rPr lang="nl-NL" dirty="0">
                <a:latin typeface="Arial" charset="0"/>
                <a:ea typeface="ＭＳ Ｐゴシック" charset="0"/>
                <a:cs typeface="Arial" charset="0"/>
              </a:rPr>
            </a:b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Presentatie opdrachtgever </a:t>
            </a:r>
            <a:r>
              <a:rPr lang="nl-NL" dirty="0" err="1" smtClean="0">
                <a:latin typeface="Arial" charset="0"/>
                <a:ea typeface="ＭＳ Ｐゴシック" charset="0"/>
                <a:cs typeface="Arial" charset="0"/>
              </a:rPr>
              <a:t>Amsta</a:t>
            </a: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 (</a:t>
            </a:r>
            <a:r>
              <a:rPr lang="nl-NL" sz="1800" dirty="0" smtClean="0">
                <a:latin typeface="Arial" charset="0"/>
                <a:ea typeface="ＭＳ Ｐゴシック" charset="0"/>
                <a:cs typeface="Arial" charset="0"/>
              </a:rPr>
              <a:t>Leo Versteeg / Rob van de </a:t>
            </a:r>
            <a:r>
              <a:rPr lang="nl-NL" sz="1800" dirty="0" err="1" smtClean="0">
                <a:latin typeface="Arial" charset="0"/>
                <a:ea typeface="ＭＳ Ｐゴシック" charset="0"/>
                <a:cs typeface="Arial" charset="0"/>
              </a:rPr>
              <a:t>Abeelen</a:t>
            </a: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)</a:t>
            </a: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buFont typeface="Courier New"/>
              <a:buChar char="o"/>
            </a:pPr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Introductie</a:t>
            </a:r>
          </a:p>
          <a:p>
            <a:pPr lvl="1">
              <a:buFont typeface="Courier New"/>
              <a:buChar char="o"/>
            </a:pPr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Opdracht</a:t>
            </a:r>
          </a:p>
          <a:p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endParaRPr lang="nl-NL" dirty="0"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119812" name="Tijdelijke aanduiding voor dianummer 3"/>
          <p:cNvSpPr txBox="1">
            <a:spLocks noGrp="1"/>
          </p:cNvSpPr>
          <p:nvPr/>
        </p:nvSpPr>
        <p:spPr bwMode="auto">
          <a:xfrm>
            <a:off x="8255000" y="6124575"/>
            <a:ext cx="627063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1B165072-0D24-7A48-9819-6EBEBBDC0EED}" type="slidenum">
              <a:rPr lang="nl-NL" sz="1000">
                <a:solidFill>
                  <a:schemeClr val="bg1"/>
                </a:solidFill>
                <a:cs typeface="Arial" charset="0"/>
              </a:rPr>
              <a:pPr algn="r"/>
              <a:t>3</a:t>
            </a:fld>
            <a:endParaRPr lang="nl-NL" sz="1000">
              <a:solidFill>
                <a:schemeClr val="bg1"/>
              </a:solidFill>
              <a:cs typeface="Arial" charset="0"/>
            </a:endParaRPr>
          </a:p>
        </p:txBody>
      </p:sp>
      <p:pic>
        <p:nvPicPr>
          <p:cNvPr id="119813" name="Picture 5" descr="itopia-hd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Agenda</a:t>
            </a:r>
            <a:endParaRPr lang="nl-NL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37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Doel van </a:t>
            </a:r>
            <a:r>
              <a:rPr lang="nl-NL" dirty="0" err="1" smtClean="0"/>
              <a:t>itopia</a:t>
            </a:r>
            <a:endParaRPr lang="nl-NL" dirty="0"/>
          </a:p>
        </p:txBody>
      </p:sp>
      <p:sp>
        <p:nvSpPr>
          <p:cNvPr id="120835" name="Rectangle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>
                <a:latin typeface="Arial" charset="0"/>
                <a:ea typeface="ＭＳ Ｐゴシック" charset="0"/>
                <a:cs typeface="Arial" charset="0"/>
              </a:rPr>
              <a:t>Het bedenken en maken van een product voor één van de business partners van ITopia </a:t>
            </a:r>
            <a:br>
              <a:rPr lang="nl-NL">
                <a:latin typeface="Arial" charset="0"/>
                <a:ea typeface="ＭＳ Ｐゴシック" charset="0"/>
                <a:cs typeface="Arial" charset="0"/>
              </a:rPr>
            </a:br>
            <a:endParaRPr lang="nl-NL">
              <a:latin typeface="Arial" charset="0"/>
              <a:ea typeface="ＭＳ Ｐゴシック" charset="0"/>
              <a:cs typeface="Arial" charset="0"/>
            </a:endParaRPr>
          </a:p>
          <a:p>
            <a:r>
              <a:rPr lang="nl-NL">
                <a:latin typeface="Arial" charset="0"/>
                <a:ea typeface="ＭＳ Ｐゴシック" charset="0"/>
                <a:cs typeface="Arial" charset="0"/>
              </a:rPr>
              <a:t>Het (blijven) ontwikkelen van medewerkers van ITopia binnen hun vakgebied</a:t>
            </a:r>
          </a:p>
        </p:txBody>
      </p:sp>
      <p:pic>
        <p:nvPicPr>
          <p:cNvPr id="120836" name="Picture 4" descr="itopia-hd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0837" name="Picture 5" descr="pdm-graphi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313" y="4087813"/>
            <a:ext cx="2001837" cy="203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0838" name="Picture 6" descr="Real-Estate-in-Business-Goal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913" y="4087813"/>
            <a:ext cx="2719387" cy="203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73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86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38" t="20595" r="12646" b="16862"/>
          <a:stretch>
            <a:fillRect/>
          </a:stretch>
        </p:blipFill>
        <p:spPr bwMode="auto">
          <a:xfrm>
            <a:off x="3684588" y="1876425"/>
            <a:ext cx="5459412" cy="498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Projectorganisatie </a:t>
            </a:r>
            <a:r>
              <a:rPr lang="nl-NL" dirty="0" err="1" smtClean="0"/>
              <a:t>itopia</a:t>
            </a:r>
            <a:endParaRPr lang="nl-NL" dirty="0"/>
          </a:p>
        </p:txBody>
      </p:sp>
      <p:sp>
        <p:nvSpPr>
          <p:cNvPr id="121859" name="Rectangle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nl-NL" sz="1800" dirty="0">
                <a:latin typeface="Arial" charset="0"/>
                <a:ea typeface="ＭＳ Ｐゴシック" charset="0"/>
                <a:cs typeface="Arial" charset="0"/>
              </a:rPr>
              <a:t>Business partners</a:t>
            </a: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nl-NL" sz="1800" dirty="0" err="1">
                <a:solidFill>
                  <a:srgbClr val="FF0000"/>
                </a:solidFill>
                <a:latin typeface="Arial" charset="0"/>
                <a:ea typeface="ＭＳ Ｐゴシック" charset="0"/>
                <a:cs typeface="Arial" charset="0"/>
              </a:rPr>
              <a:t>Amsta</a:t>
            </a:r>
            <a:endParaRPr lang="nl-NL" sz="1800" dirty="0">
              <a:solidFill>
                <a:srgbClr val="FF0000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nl-NL" sz="1800" dirty="0" err="1">
                <a:latin typeface="Arial" charset="0"/>
                <a:ea typeface="ＭＳ Ｐゴシック" charset="0"/>
                <a:cs typeface="Arial" charset="0"/>
              </a:rPr>
              <a:t>Seflab</a:t>
            </a:r>
            <a:endParaRPr lang="nl-NL" sz="1800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nl-NL" sz="1800" dirty="0" err="1">
                <a:latin typeface="Arial" charset="0"/>
                <a:ea typeface="ＭＳ Ｐゴシック" charset="0"/>
                <a:cs typeface="Arial" charset="0"/>
              </a:rPr>
              <a:t>Verhuisdieren.nl</a:t>
            </a:r>
            <a:endParaRPr lang="nl-NL" sz="1800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nl-NL" sz="1800" dirty="0">
                <a:latin typeface="Arial" charset="0"/>
                <a:ea typeface="ＭＳ Ｐゴシック" charset="0"/>
                <a:cs typeface="Arial" charset="0"/>
              </a:rPr>
              <a:t>Openbare Bibliotheek Amsterdam</a:t>
            </a: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nl-NL" sz="1800" dirty="0" err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rPr>
              <a:t>Etine</a:t>
            </a:r>
            <a:endParaRPr lang="nl-NL" sz="1800" dirty="0">
              <a:solidFill>
                <a:schemeClr val="tx2"/>
              </a:solidFill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nl-NL" sz="1800" dirty="0">
                <a:latin typeface="Arial" charset="0"/>
                <a:ea typeface="ＭＳ Ｐゴシック" charset="0"/>
                <a:cs typeface="Arial" charset="0"/>
              </a:rPr>
              <a:t>Street Side Software</a:t>
            </a: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nl-NL" sz="1800" dirty="0" err="1">
                <a:latin typeface="Arial" charset="0"/>
                <a:ea typeface="ＭＳ Ｐゴシック" charset="0"/>
                <a:cs typeface="Arial" charset="0"/>
              </a:rPr>
              <a:t>IJburg</a:t>
            </a:r>
            <a:r>
              <a:rPr lang="nl-NL" sz="1800" dirty="0">
                <a:latin typeface="Arial" charset="0"/>
                <a:ea typeface="ＭＳ Ｐゴシック" charset="0"/>
                <a:cs typeface="Arial" charset="0"/>
              </a:rPr>
              <a:t> college</a:t>
            </a: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nl-NL" sz="1800" dirty="0">
                <a:latin typeface="Arial" charset="0"/>
                <a:ea typeface="ＭＳ Ｐゴシック" charset="0"/>
                <a:cs typeface="Arial" charset="0"/>
              </a:rPr>
              <a:t>Creative Start Ups</a:t>
            </a: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nl-NL" sz="1800" dirty="0">
                <a:latin typeface="Arial" charset="0"/>
                <a:ea typeface="ＭＳ Ｐゴシック" charset="0"/>
                <a:cs typeface="Arial" charset="0"/>
              </a:rPr>
              <a:t>Boot schuldhulpverlening</a:t>
            </a: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nl-NL" sz="1800" dirty="0">
                <a:latin typeface="Arial" charset="0"/>
                <a:ea typeface="ＭＳ Ｐゴシック" charset="0"/>
                <a:cs typeface="Arial" charset="0"/>
              </a:rPr>
              <a:t>Waag Society</a:t>
            </a:r>
          </a:p>
        </p:txBody>
      </p:sp>
      <p:pic>
        <p:nvPicPr>
          <p:cNvPr id="121860" name="Picture 4" descr="itopia-hd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21862" name="Oval 6"/>
          <p:cNvSpPr>
            <a:spLocks noChangeArrowheads="1"/>
          </p:cNvSpPr>
          <p:nvPr/>
        </p:nvSpPr>
        <p:spPr bwMode="auto">
          <a:xfrm>
            <a:off x="3418790" y="3936411"/>
            <a:ext cx="1898650" cy="722313"/>
          </a:xfrm>
          <a:prstGeom prst="ellipse">
            <a:avLst/>
          </a:prstGeom>
          <a:solidFill>
            <a:schemeClr val="accent1">
              <a:alpha val="0"/>
            </a:schemeClr>
          </a:solidFill>
          <a:ln w="28575" cmpd="sng">
            <a:solidFill>
              <a:srgbClr val="F95D6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NL" dirty="0"/>
          </a:p>
        </p:txBody>
      </p:sp>
      <p:cxnSp>
        <p:nvCxnSpPr>
          <p:cNvPr id="3" name="Curved Connector 2"/>
          <p:cNvCxnSpPr>
            <a:stCxn id="121862" idx="0"/>
          </p:cNvCxnSpPr>
          <p:nvPr/>
        </p:nvCxnSpPr>
        <p:spPr>
          <a:xfrm rot="16200000" flipV="1">
            <a:off x="2359405" y="1927700"/>
            <a:ext cx="1406221" cy="2611201"/>
          </a:xfrm>
          <a:prstGeom prst="curvedConnector2">
            <a:avLst/>
          </a:prstGeom>
          <a:ln>
            <a:solidFill>
              <a:srgbClr val="F95D6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17408" y="4106496"/>
            <a:ext cx="1130512" cy="3847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b="1" dirty="0" smtClean="0"/>
              <a:t>Dennis Breuker</a:t>
            </a:r>
          </a:p>
          <a:p>
            <a:r>
              <a:rPr lang="en-US" sz="900" dirty="0" err="1" smtClean="0"/>
              <a:t>Projectleider</a:t>
            </a:r>
            <a:r>
              <a:rPr lang="en-US" sz="900" dirty="0" smtClean="0"/>
              <a:t> AMS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45387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AMSTA </a:t>
            </a:r>
            <a:r>
              <a:rPr lang="nl-NL" dirty="0" smtClean="0"/>
              <a:t>– </a:t>
            </a:r>
            <a:r>
              <a:rPr lang="nl-NL" sz="2400" dirty="0" smtClean="0"/>
              <a:t>Leo Versteeg / Rob van de </a:t>
            </a:r>
            <a:r>
              <a:rPr lang="nl-NL" sz="2400" dirty="0" err="1" smtClean="0"/>
              <a:t>Abeelen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 dirty="0"/>
              <a:t>De </a:t>
            </a:r>
            <a:r>
              <a:rPr lang="nl-NL" dirty="0" smtClean="0"/>
              <a:t>organisatie </a:t>
            </a:r>
            <a:r>
              <a:rPr lang="nl-NL" dirty="0" err="1" smtClean="0"/>
              <a:t>Amsta</a:t>
            </a:r>
            <a:endParaRPr lang="nl-NL" dirty="0"/>
          </a:p>
          <a:p>
            <a:r>
              <a:rPr lang="nl-NL" dirty="0"/>
              <a:t>De </a:t>
            </a:r>
            <a:r>
              <a:rPr lang="nl-NL" dirty="0" smtClean="0"/>
              <a:t>opdracht (volgende slide)</a:t>
            </a:r>
            <a:endParaRPr lang="nl-NL" dirty="0"/>
          </a:p>
          <a:p>
            <a:endParaRPr lang="nl-NL" dirty="0"/>
          </a:p>
          <a:p>
            <a:r>
              <a:rPr lang="nl-NL" dirty="0"/>
              <a:t>Toelichting op de opdracht</a:t>
            </a:r>
          </a:p>
          <a:p>
            <a:r>
              <a:rPr lang="nl-NL" dirty="0"/>
              <a:t>Context van de opdracht</a:t>
            </a:r>
          </a:p>
          <a:p>
            <a:endParaRPr lang="nl-NL" dirty="0"/>
          </a:p>
        </p:txBody>
      </p:sp>
      <p:pic>
        <p:nvPicPr>
          <p:cNvPr id="7" name="Picture 4" descr="itopia-hd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43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Opdracht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Verzin</a:t>
            </a:r>
            <a:r>
              <a:rPr lang="en-US" dirty="0" smtClean="0"/>
              <a:t> </a:t>
            </a:r>
            <a:r>
              <a:rPr lang="en-US" dirty="0" err="1"/>
              <a:t>iets</a:t>
            </a:r>
            <a:r>
              <a:rPr lang="en-US" dirty="0"/>
              <a:t> </a:t>
            </a:r>
            <a:r>
              <a:rPr lang="en-US" dirty="0" err="1"/>
              <a:t>waarmee</a:t>
            </a:r>
            <a:r>
              <a:rPr lang="en-US" dirty="0"/>
              <a:t> je de </a:t>
            </a:r>
            <a:r>
              <a:rPr lang="en-US" dirty="0" err="1"/>
              <a:t>bewoners</a:t>
            </a:r>
            <a:r>
              <a:rPr lang="en-US" dirty="0"/>
              <a:t> van De </a:t>
            </a:r>
            <a:r>
              <a:rPr lang="en-US" dirty="0" err="1"/>
              <a:t>Beuk</a:t>
            </a:r>
            <a:r>
              <a:rPr lang="en-US" dirty="0"/>
              <a:t> </a:t>
            </a:r>
            <a:r>
              <a:rPr lang="en-US" dirty="0" err="1"/>
              <a:t>helpt</a:t>
            </a:r>
            <a:r>
              <a:rPr lang="en-US" dirty="0"/>
              <a:t> </a:t>
            </a:r>
            <a:r>
              <a:rPr lang="en-US" dirty="0" err="1"/>
              <a:t>bij</a:t>
            </a:r>
            <a:r>
              <a:rPr lang="en-US" dirty="0"/>
              <a:t> het </a:t>
            </a:r>
            <a:r>
              <a:rPr lang="en-US" dirty="0" err="1"/>
              <a:t>maken</a:t>
            </a:r>
            <a:r>
              <a:rPr lang="en-US" dirty="0"/>
              <a:t> van </a:t>
            </a:r>
            <a:r>
              <a:rPr lang="en-US" dirty="0" err="1" smtClean="0"/>
              <a:t>maaltijden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sz="1600" dirty="0" err="1" smtClean="0"/>
              <a:t>Zorg</a:t>
            </a:r>
            <a:r>
              <a:rPr lang="en-US" sz="1600" dirty="0" smtClean="0"/>
              <a:t> </a:t>
            </a:r>
            <a:r>
              <a:rPr lang="en-US" sz="1600" dirty="0" err="1"/>
              <a:t>dat</a:t>
            </a:r>
            <a:r>
              <a:rPr lang="en-US" sz="1600" dirty="0"/>
              <a:t> de taken </a:t>
            </a:r>
            <a:r>
              <a:rPr lang="en-US" sz="1600" dirty="0" err="1"/>
              <a:t>gemakkelijker</a:t>
            </a:r>
            <a:r>
              <a:rPr lang="en-US" sz="1600" dirty="0"/>
              <a:t> </a:t>
            </a:r>
            <a:r>
              <a:rPr lang="en-US" sz="1600" dirty="0" err="1"/>
              <a:t>worden</a:t>
            </a:r>
            <a:r>
              <a:rPr lang="en-US" sz="1600" dirty="0"/>
              <a:t>,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r>
              <a:rPr lang="en-US" sz="1600" dirty="0" err="1"/>
              <a:t>stimuleer</a:t>
            </a:r>
            <a:r>
              <a:rPr lang="en-US" sz="1600" dirty="0"/>
              <a:t> de </a:t>
            </a:r>
            <a:r>
              <a:rPr lang="en-US" sz="1600" dirty="0" err="1"/>
              <a:t>bewoners</a:t>
            </a:r>
            <a:r>
              <a:rPr lang="en-US" sz="1600" dirty="0"/>
              <a:t> </a:t>
            </a:r>
            <a:r>
              <a:rPr lang="en-US" sz="1600" dirty="0" err="1" smtClean="0"/>
              <a:t>hierin</a:t>
            </a:r>
            <a:r>
              <a:rPr lang="en-US" sz="1600" dirty="0" smtClean="0"/>
              <a:t>.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Verzin</a:t>
            </a:r>
            <a:r>
              <a:rPr lang="en-US" dirty="0" smtClean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sociale</a:t>
            </a:r>
            <a:r>
              <a:rPr lang="en-US" dirty="0"/>
              <a:t> </a:t>
            </a:r>
            <a:r>
              <a:rPr lang="en-US" dirty="0" err="1"/>
              <a:t>activiteit</a:t>
            </a:r>
            <a:r>
              <a:rPr lang="en-US" dirty="0"/>
              <a:t>, met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individuele</a:t>
            </a:r>
            <a:r>
              <a:rPr lang="en-US" dirty="0"/>
              <a:t> </a:t>
            </a:r>
            <a:r>
              <a:rPr lang="en-US" dirty="0" err="1"/>
              <a:t>beleving</a:t>
            </a:r>
            <a:r>
              <a:rPr lang="en-US" dirty="0"/>
              <a:t> van </a:t>
            </a:r>
            <a:r>
              <a:rPr lang="en-US" dirty="0" err="1" smtClean="0"/>
              <a:t>plezier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sz="1600" dirty="0" err="1" smtClean="0"/>
              <a:t>Denk</a:t>
            </a:r>
            <a:r>
              <a:rPr lang="en-US" sz="1600" dirty="0" smtClean="0"/>
              <a:t> </a:t>
            </a:r>
            <a:r>
              <a:rPr lang="en-US" sz="1600" dirty="0" err="1"/>
              <a:t>bijvoorbeeld</a:t>
            </a:r>
            <a:r>
              <a:rPr lang="en-US" sz="1600" dirty="0"/>
              <a:t> </a:t>
            </a:r>
            <a:r>
              <a:rPr lang="en-US" sz="1600" dirty="0" err="1"/>
              <a:t>aan</a:t>
            </a:r>
            <a:r>
              <a:rPr lang="en-US" sz="1600" dirty="0"/>
              <a:t> </a:t>
            </a:r>
            <a:r>
              <a:rPr lang="en-US" sz="1600" dirty="0" err="1"/>
              <a:t>elektronisch</a:t>
            </a:r>
            <a:r>
              <a:rPr lang="en-US" sz="1600" dirty="0"/>
              <a:t> </a:t>
            </a:r>
            <a:r>
              <a:rPr lang="en-US" sz="1600" dirty="0" err="1"/>
              <a:t>ballengooien</a:t>
            </a:r>
            <a:r>
              <a:rPr lang="en-US" sz="1600" dirty="0"/>
              <a:t>, </a:t>
            </a:r>
            <a:r>
              <a:rPr lang="en-US" sz="1600" dirty="0" err="1"/>
              <a:t>geprojecteerde</a:t>
            </a:r>
            <a:r>
              <a:rPr lang="en-US" sz="1600" dirty="0"/>
              <a:t> </a:t>
            </a:r>
            <a:r>
              <a:rPr lang="en-US" sz="1600" dirty="0" err="1"/>
              <a:t>ballonnen</a:t>
            </a:r>
            <a:r>
              <a:rPr lang="en-US" sz="1600" dirty="0"/>
              <a:t> </a:t>
            </a:r>
            <a:r>
              <a:rPr lang="en-US" sz="1600" dirty="0" err="1"/>
              <a:t>hooghouden</a:t>
            </a:r>
            <a:r>
              <a:rPr lang="en-US" sz="1600" dirty="0"/>
              <a:t>, </a:t>
            </a:r>
            <a:r>
              <a:rPr lang="en-US" sz="1600" dirty="0" err="1"/>
              <a:t>voetstappen</a:t>
            </a:r>
            <a:r>
              <a:rPr lang="en-US" sz="1600" dirty="0"/>
              <a:t> die in </a:t>
            </a:r>
            <a:r>
              <a:rPr lang="en-US" sz="1600" dirty="0" err="1"/>
              <a:t>vlinders</a:t>
            </a:r>
            <a:r>
              <a:rPr lang="en-US" sz="1600" dirty="0"/>
              <a:t> </a:t>
            </a:r>
            <a:r>
              <a:rPr lang="en-US" sz="1600" dirty="0" err="1"/>
              <a:t>veranderen</a:t>
            </a:r>
            <a:r>
              <a:rPr lang="en-US" sz="1600" dirty="0"/>
              <a:t>, </a:t>
            </a:r>
            <a:r>
              <a:rPr lang="en-US" sz="1600" dirty="0" smtClean="0"/>
              <a:t>…</a:t>
            </a:r>
            <a:endParaRPr lang="en-US" sz="1800" dirty="0" smtClean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Verzin</a:t>
            </a:r>
            <a:r>
              <a:rPr lang="en-US" dirty="0" smtClean="0"/>
              <a:t> </a:t>
            </a:r>
            <a:r>
              <a:rPr lang="en-US" dirty="0" err="1"/>
              <a:t>iets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eigen</a:t>
            </a:r>
            <a:r>
              <a:rPr lang="en-US" dirty="0"/>
              <a:t> </a:t>
            </a:r>
            <a:r>
              <a:rPr lang="en-US" dirty="0" err="1"/>
              <a:t>regie</a:t>
            </a:r>
            <a:r>
              <a:rPr lang="en-US" dirty="0"/>
              <a:t> van de </a:t>
            </a:r>
            <a:r>
              <a:rPr lang="en-US" dirty="0" err="1"/>
              <a:t>bewoner</a:t>
            </a:r>
            <a:r>
              <a:rPr lang="en-US" dirty="0"/>
              <a:t> </a:t>
            </a:r>
            <a:r>
              <a:rPr lang="en-US" dirty="0" err="1"/>
              <a:t>vergroot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sz="1600" dirty="0" err="1" smtClean="0"/>
              <a:t>Denk</a:t>
            </a:r>
            <a:r>
              <a:rPr lang="en-US" sz="1600" dirty="0" smtClean="0"/>
              <a:t> </a:t>
            </a:r>
            <a:r>
              <a:rPr lang="en-US" sz="1600" dirty="0" err="1"/>
              <a:t>bijvoorbeeld</a:t>
            </a:r>
            <a:r>
              <a:rPr lang="en-US" sz="1600" dirty="0"/>
              <a:t> </a:t>
            </a:r>
            <a:r>
              <a:rPr lang="en-US" sz="1600" dirty="0" err="1"/>
              <a:t>aan</a:t>
            </a:r>
            <a:r>
              <a:rPr lang="en-US" sz="1600" dirty="0"/>
              <a:t> het </a:t>
            </a:r>
            <a:r>
              <a:rPr lang="en-US" sz="1600" dirty="0" err="1"/>
              <a:t>bieden</a:t>
            </a:r>
            <a:r>
              <a:rPr lang="en-US" sz="1600" dirty="0"/>
              <a:t> van </a:t>
            </a:r>
            <a:r>
              <a:rPr lang="en-US" sz="1600" dirty="0" err="1"/>
              <a:t>structuur</a:t>
            </a:r>
            <a:r>
              <a:rPr lang="en-US" sz="1600" dirty="0"/>
              <a:t> in </a:t>
            </a:r>
            <a:r>
              <a:rPr lang="en-US" sz="1600" dirty="0" err="1"/>
              <a:t>een</a:t>
            </a:r>
            <a:r>
              <a:rPr lang="en-US" sz="1600" dirty="0"/>
              <a:t> </a:t>
            </a:r>
            <a:r>
              <a:rPr lang="en-US" sz="1600" dirty="0" err="1"/>
              <a:t>activiteit</a:t>
            </a:r>
            <a:r>
              <a:rPr lang="en-US" sz="1600" dirty="0"/>
              <a:t> (</a:t>
            </a:r>
            <a:r>
              <a:rPr lang="en-US" sz="1600" dirty="0" err="1"/>
              <a:t>ophakken</a:t>
            </a:r>
            <a:r>
              <a:rPr lang="en-US" sz="1600" dirty="0"/>
              <a:t> in </a:t>
            </a:r>
            <a:r>
              <a:rPr lang="en-US" sz="1600" dirty="0" err="1"/>
              <a:t>kleinere</a:t>
            </a:r>
            <a:r>
              <a:rPr lang="en-US" sz="1600" dirty="0"/>
              <a:t> </a:t>
            </a:r>
            <a:r>
              <a:rPr lang="en-US" sz="1600" dirty="0" err="1"/>
              <a:t>onderdelen</a:t>
            </a:r>
            <a:r>
              <a:rPr lang="en-US" sz="1600" dirty="0"/>
              <a:t>). </a:t>
            </a:r>
            <a:r>
              <a:rPr lang="en-US" sz="1600" dirty="0" err="1"/>
              <a:t>Schroom</a:t>
            </a:r>
            <a:r>
              <a:rPr lang="en-US" sz="1600" dirty="0"/>
              <a:t> </a:t>
            </a:r>
            <a:r>
              <a:rPr lang="en-US" sz="1600" dirty="0" err="1"/>
              <a:t>niet</a:t>
            </a:r>
            <a:r>
              <a:rPr lang="en-US" sz="1600" dirty="0"/>
              <a:t> om </a:t>
            </a:r>
            <a:r>
              <a:rPr lang="en-US" sz="1600" dirty="0" err="1"/>
              <a:t>belonings</a:t>
            </a:r>
            <a:r>
              <a:rPr lang="en-US" sz="1600" dirty="0"/>
              <a:t>- </a:t>
            </a:r>
            <a:r>
              <a:rPr lang="en-US" sz="1600" dirty="0" err="1"/>
              <a:t>en</a:t>
            </a:r>
            <a:r>
              <a:rPr lang="en-US" sz="1600" dirty="0"/>
              <a:t>/of gaming-</a:t>
            </a:r>
            <a:r>
              <a:rPr lang="en-US" sz="1600" dirty="0" err="1"/>
              <a:t>elementen</a:t>
            </a:r>
            <a:r>
              <a:rPr lang="en-US" sz="1600" dirty="0"/>
              <a:t> </a:t>
            </a:r>
            <a:r>
              <a:rPr lang="en-US" sz="1600" dirty="0" err="1"/>
              <a:t>te</a:t>
            </a:r>
            <a:r>
              <a:rPr lang="en-US" sz="1600" dirty="0"/>
              <a:t> </a:t>
            </a:r>
            <a:r>
              <a:rPr lang="en-US" sz="1600" dirty="0" err="1"/>
              <a:t>gebruiken</a:t>
            </a:r>
            <a:r>
              <a:rPr lang="en-US" sz="1600" dirty="0"/>
              <a:t>.</a:t>
            </a:r>
            <a:endParaRPr lang="en-US" sz="1800" dirty="0"/>
          </a:p>
          <a:p>
            <a:endParaRPr lang="en-US" dirty="0"/>
          </a:p>
        </p:txBody>
      </p:sp>
      <p:pic>
        <p:nvPicPr>
          <p:cNvPr id="4" name="Picture 4" descr="itopia-hd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5877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Onze werkwijze</a:t>
            </a:r>
            <a:endParaRPr lang="nl-NL" dirty="0"/>
          </a:p>
        </p:txBody>
      </p:sp>
      <p:sp>
        <p:nvSpPr>
          <p:cNvPr id="122883" name="Rectangle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Multidisciplinaire teams</a:t>
            </a:r>
          </a:p>
          <a:p>
            <a:pPr lvl="1">
              <a:buFont typeface="Courier New"/>
              <a:buChar char="o"/>
            </a:pPr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Business </a:t>
            </a: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IT-Management (BIM)</a:t>
            </a:r>
          </a:p>
          <a:p>
            <a:pPr lvl="1">
              <a:buFont typeface="Courier New"/>
              <a:buChar char="o"/>
            </a:pP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Game Development (GD)</a:t>
            </a:r>
          </a:p>
          <a:p>
            <a:pPr lvl="1">
              <a:buFont typeface="Courier New"/>
              <a:buChar char="o"/>
            </a:pP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Systems &amp; Network Engineering (SNE)</a:t>
            </a: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buFont typeface="Courier New"/>
              <a:buChar char="o"/>
            </a:pP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Software </a:t>
            </a: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Engineering (SE)</a:t>
            </a: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buFont typeface="Courier New"/>
              <a:buChar char="o"/>
            </a:pP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Technische </a:t>
            </a: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Informatica (TI)</a:t>
            </a:r>
            <a:endParaRPr lang="nl-NL" dirty="0" smtClean="0">
              <a:latin typeface="Arial" charset="0"/>
              <a:ea typeface="ＭＳ Ｐゴシック" charset="0"/>
              <a:cs typeface="Arial" charset="0"/>
            </a:endParaRPr>
          </a:p>
          <a:p>
            <a:pPr marL="323850" lvl="1" indent="0">
              <a:buNone/>
            </a:pP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Productontwikkeling middels SCRUM</a:t>
            </a:r>
          </a:p>
          <a:p>
            <a:pPr lvl="1"/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Agile én gericht op de toekomstige beroepsrol</a:t>
            </a:r>
          </a:p>
          <a:p>
            <a:pPr lvl="1">
              <a:buFont typeface="Courier New"/>
              <a:buChar char="o"/>
            </a:pPr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Van practitioner naar professional </a:t>
            </a:r>
          </a:p>
        </p:txBody>
      </p:sp>
      <p:pic>
        <p:nvPicPr>
          <p:cNvPr id="122884" name="Picture 4" descr="itopia-hd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587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Ondersteuning: Bemensing</a:t>
            </a:r>
            <a:endParaRPr lang="nl-NL" dirty="0"/>
          </a:p>
        </p:txBody>
      </p:sp>
      <p:sp>
        <p:nvSpPr>
          <p:cNvPr id="123907" name="Rectangle 3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nl-NL" b="1" dirty="0" smtClean="0">
                <a:latin typeface="Arial" charset="0"/>
                <a:ea typeface="ＭＳ Ｐゴシック" charset="0"/>
                <a:cs typeface="Arial" charset="0"/>
              </a:rPr>
              <a:t>Deelprojectleider</a:t>
            </a:r>
            <a:r>
              <a:rPr lang="nl-NL" b="1" dirty="0">
                <a:latin typeface="Arial" charset="0"/>
                <a:ea typeface="ＭＳ Ｐゴシック" charset="0"/>
                <a:cs typeface="Arial" charset="0"/>
              </a:rPr>
              <a:t>:</a:t>
            </a:r>
            <a:r>
              <a:rPr lang="nl-NL" dirty="0">
                <a:latin typeface="Arial" charset="0"/>
                <a:ea typeface="ＭＳ Ｐゴシック" charset="0"/>
                <a:cs typeface="Arial" charset="0"/>
              </a:rPr>
              <a:t> </a:t>
            </a:r>
            <a:r>
              <a:rPr lang="nl-NL" dirty="0" smtClean="0">
                <a:latin typeface="Arial" charset="0"/>
                <a:ea typeface="ＭＳ Ｐゴシック" charset="0"/>
                <a:cs typeface="Arial" charset="0"/>
              </a:rPr>
              <a:t>Dennis Breuker</a:t>
            </a:r>
            <a:endParaRPr lang="nl-NL" dirty="0" smtClean="0">
              <a:latin typeface="Arial" charset="0"/>
              <a:ea typeface="ＭＳ Ｐゴシック" charset="0"/>
              <a:cs typeface="Arial" charset="0"/>
            </a:endParaRPr>
          </a:p>
          <a:p>
            <a:pPr>
              <a:lnSpc>
                <a:spcPct val="80000"/>
              </a:lnSpc>
            </a:pPr>
            <a:endParaRPr lang="nl-NL" dirty="0">
              <a:latin typeface="Arial" charset="0"/>
              <a:ea typeface="ＭＳ Ｐゴシック" charset="0"/>
              <a:cs typeface="Arial" charset="0"/>
            </a:endParaRPr>
          </a:p>
          <a:p>
            <a:pPr>
              <a:lnSpc>
                <a:spcPct val="80000"/>
              </a:lnSpc>
            </a:pPr>
            <a:r>
              <a:rPr lang="nl-NL" b="1" dirty="0">
                <a:latin typeface="Arial" charset="0"/>
                <a:ea typeface="ＭＳ Ｐゴシック" charset="0"/>
                <a:cs typeface="Arial" charset="0"/>
              </a:rPr>
              <a:t>Product </a:t>
            </a:r>
            <a:r>
              <a:rPr lang="nl-NL" b="1" dirty="0" err="1">
                <a:latin typeface="Arial" charset="0"/>
                <a:ea typeface="ＭＳ Ｐゴシック" charset="0"/>
                <a:cs typeface="Arial" charset="0"/>
              </a:rPr>
              <a:t>owner</a:t>
            </a:r>
            <a:endParaRPr lang="nl-NL" b="1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lnSpc>
                <a:spcPct val="80000"/>
              </a:lnSpc>
              <a:buFont typeface="Courier New"/>
              <a:buChar char="o"/>
            </a:pP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Stephan van der Feest (AMS01 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t/m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AMS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05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)</a:t>
            </a:r>
          </a:p>
          <a:p>
            <a:pPr lvl="1">
              <a:lnSpc>
                <a:spcPct val="80000"/>
              </a:lnSpc>
              <a:buFont typeface="Courier New"/>
              <a:buChar char="o"/>
            </a:pP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Reggie </a:t>
            </a:r>
            <a:r>
              <a:rPr lang="nl-NL" sz="2000" dirty="0" err="1">
                <a:latin typeface="Arial" charset="0"/>
                <a:ea typeface="ＭＳ Ｐゴシック" charset="0"/>
                <a:cs typeface="Arial" charset="0"/>
              </a:rPr>
              <a:t>Schildmeijer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(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AMS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06 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t/m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AMS09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)</a:t>
            </a:r>
            <a:br>
              <a:rPr lang="nl-NL" sz="2000" dirty="0">
                <a:latin typeface="Arial" charset="0"/>
                <a:ea typeface="ＭＳ Ｐゴシック" charset="0"/>
                <a:cs typeface="Arial" charset="0"/>
              </a:rPr>
            </a:br>
            <a:endParaRPr lang="nl-NL" sz="2000" dirty="0">
              <a:latin typeface="Arial" charset="0"/>
              <a:ea typeface="ＭＳ Ｐゴシック" charset="0"/>
              <a:cs typeface="Arial" charset="0"/>
            </a:endParaRPr>
          </a:p>
          <a:p>
            <a:pPr>
              <a:lnSpc>
                <a:spcPct val="80000"/>
              </a:lnSpc>
            </a:pPr>
            <a:r>
              <a:rPr lang="nl-NL" b="1" dirty="0" smtClean="0">
                <a:latin typeface="Arial" charset="0"/>
                <a:ea typeface="ＭＳ Ｐゴシック" charset="0"/>
                <a:cs typeface="Arial" charset="0"/>
              </a:rPr>
              <a:t>Senior </a:t>
            </a:r>
            <a:r>
              <a:rPr lang="nl-NL" b="1" dirty="0">
                <a:latin typeface="Arial" charset="0"/>
                <a:ea typeface="ＭＳ Ｐゴシック" charset="0"/>
                <a:cs typeface="Arial" charset="0"/>
              </a:rPr>
              <a:t>Vaktechnisch Consultant </a:t>
            </a:r>
          </a:p>
          <a:p>
            <a:pPr lvl="1">
              <a:lnSpc>
                <a:spcPct val="80000"/>
              </a:lnSpc>
              <a:buFont typeface="Courier New"/>
              <a:buChar char="o"/>
            </a:pP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Reggie </a:t>
            </a:r>
            <a:r>
              <a:rPr lang="nl-NL" sz="2000" dirty="0" err="1">
                <a:latin typeface="Arial" charset="0"/>
                <a:ea typeface="ＭＳ Ｐゴシック" charset="0"/>
                <a:cs typeface="Arial" charset="0"/>
              </a:rPr>
              <a:t>Schildmeijer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(AMS01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t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/m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AMS05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)</a:t>
            </a:r>
            <a:endParaRPr lang="nl-NL" sz="2000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lnSpc>
                <a:spcPct val="80000"/>
              </a:lnSpc>
              <a:buFont typeface="Courier New"/>
              <a:buChar char="o"/>
            </a:pPr>
            <a:r>
              <a:rPr lang="nl-NL" sz="2000" dirty="0" err="1" smtClean="0">
                <a:latin typeface="Arial" charset="0"/>
                <a:ea typeface="ＭＳ Ｐゴシック" charset="0"/>
                <a:cs typeface="Arial" charset="0"/>
              </a:rPr>
              <a:t>Zarina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 </a:t>
            </a:r>
            <a:r>
              <a:rPr lang="nl-NL" sz="2000" dirty="0" err="1" smtClean="0">
                <a:latin typeface="Arial" charset="0"/>
                <a:ea typeface="ＭＳ Ｐゴシック" charset="0"/>
                <a:cs typeface="Arial" charset="0"/>
              </a:rPr>
              <a:t>Efendijeva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 (AMS06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t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/m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AMS09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)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/>
            </a:r>
            <a:br>
              <a:rPr lang="nl-NL" sz="2000" dirty="0">
                <a:latin typeface="Arial" charset="0"/>
                <a:ea typeface="ＭＳ Ｐゴシック" charset="0"/>
                <a:cs typeface="Arial" charset="0"/>
              </a:rPr>
            </a:br>
            <a:endParaRPr lang="nl-NL" sz="2000" dirty="0">
              <a:latin typeface="Arial" charset="0"/>
              <a:ea typeface="ＭＳ Ｐゴシック" charset="0"/>
              <a:cs typeface="Arial" charset="0"/>
            </a:endParaRPr>
          </a:p>
          <a:p>
            <a:pPr>
              <a:lnSpc>
                <a:spcPct val="80000"/>
              </a:lnSpc>
            </a:pPr>
            <a:r>
              <a:rPr lang="nl-NL" b="1" dirty="0">
                <a:latin typeface="Arial" charset="0"/>
                <a:ea typeface="ＭＳ Ｐゴシック" charset="0"/>
                <a:cs typeface="Arial" charset="0"/>
              </a:rPr>
              <a:t>SCRUM- en procescoach</a:t>
            </a:r>
          </a:p>
          <a:p>
            <a:pPr lvl="1">
              <a:lnSpc>
                <a:spcPct val="80000"/>
              </a:lnSpc>
              <a:buFont typeface="Courier New"/>
              <a:buChar char="o"/>
            </a:pPr>
            <a:r>
              <a:rPr lang="nl-NL" sz="2000" dirty="0" err="1" smtClean="0">
                <a:latin typeface="Arial" charset="0"/>
                <a:ea typeface="ＭＳ Ｐゴシック" charset="0"/>
                <a:cs typeface="Arial" charset="0"/>
              </a:rPr>
              <a:t>Zarina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 </a:t>
            </a:r>
            <a:r>
              <a:rPr lang="nl-NL" sz="2000" dirty="0" err="1" smtClean="0">
                <a:latin typeface="Arial" charset="0"/>
                <a:ea typeface="ＭＳ Ｐゴシック" charset="0"/>
                <a:cs typeface="Arial" charset="0"/>
              </a:rPr>
              <a:t>Efendijeva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 (AMS01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t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/m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AMS05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)</a:t>
            </a:r>
            <a:endParaRPr lang="nl-NL" sz="2000" dirty="0">
              <a:latin typeface="Arial" charset="0"/>
              <a:ea typeface="ＭＳ Ｐゴシック" charset="0"/>
              <a:cs typeface="Arial" charset="0"/>
            </a:endParaRPr>
          </a:p>
          <a:p>
            <a:pPr lvl="1">
              <a:lnSpc>
                <a:spcPct val="80000"/>
              </a:lnSpc>
              <a:buFont typeface="Courier New"/>
              <a:buChar char="o"/>
            </a:pP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Stephan van der Feest (AMS06 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t/m </a:t>
            </a:r>
            <a:r>
              <a:rPr lang="nl-NL" sz="2000" dirty="0" smtClean="0">
                <a:latin typeface="Arial" charset="0"/>
                <a:ea typeface="ＭＳ Ｐゴシック" charset="0"/>
                <a:cs typeface="Arial" charset="0"/>
              </a:rPr>
              <a:t>AMS09</a:t>
            </a:r>
            <a:r>
              <a:rPr lang="nl-NL" sz="2000" dirty="0">
                <a:latin typeface="Arial" charset="0"/>
                <a:ea typeface="ＭＳ Ｐゴシック" charset="0"/>
                <a:cs typeface="Arial" charset="0"/>
              </a:rPr>
              <a:t>)</a:t>
            </a:r>
          </a:p>
        </p:txBody>
      </p:sp>
      <p:pic>
        <p:nvPicPr>
          <p:cNvPr id="123908" name="Picture 4" descr="itopia-hd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38100"/>
            <a:ext cx="1974850" cy="90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280" y="0"/>
            <a:ext cx="2458720" cy="126382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371" y="1701122"/>
            <a:ext cx="1219637" cy="16822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370" y="5185663"/>
            <a:ext cx="1219637" cy="132620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571" y="1777301"/>
            <a:ext cx="1219637" cy="121963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371" y="3647892"/>
            <a:ext cx="1229360" cy="122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61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vA_HBO-ICT_V2">
  <a:themeElements>
    <a:clrScheme name="HvA_HBO-ICT">
      <a:dk1>
        <a:sysClr val="windowText" lastClr="000000"/>
      </a:dk1>
      <a:lt1>
        <a:sysClr val="window" lastClr="FFFFFF"/>
      </a:lt1>
      <a:dk2>
        <a:srgbClr val="4543E8"/>
      </a:dk2>
      <a:lt2>
        <a:srgbClr val="E7E6E6"/>
      </a:lt2>
      <a:accent1>
        <a:srgbClr val="4543E8"/>
      </a:accent1>
      <a:accent2>
        <a:srgbClr val="F95D62"/>
      </a:accent2>
      <a:accent3>
        <a:srgbClr val="25167A"/>
      </a:accent3>
      <a:accent4>
        <a:srgbClr val="E7E6E6"/>
      </a:accent4>
      <a:accent5>
        <a:srgbClr val="FFFFFF"/>
      </a:accent5>
      <a:accent6>
        <a:srgbClr val="000000"/>
      </a:accent6>
      <a:hlink>
        <a:srgbClr val="000000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3315D38371D148AD8EAB52731EC9BD" ma:contentTypeVersion="2" ma:contentTypeDescription="Een nieuw document maken." ma:contentTypeScope="" ma:versionID="3e4ad841e855bdf60e17a64b3ac4c522">
  <xsd:schema xmlns:xsd="http://www.w3.org/2001/XMLSchema" xmlns:xs="http://www.w3.org/2001/XMLSchema" xmlns:p="http://schemas.microsoft.com/office/2006/metadata/properties" xmlns:ns2="7508efd3-3f04-4761-b968-dd47c32a1739" xmlns:ns3="34b8a7b6-5344-45ab-83f0-554cff71fef0" targetNamespace="http://schemas.microsoft.com/office/2006/metadata/properties" ma:root="true" ma:fieldsID="9ad3ccd628b2911b0a757eb7eeeef46a" ns2:_="" ns3:_="">
    <xsd:import namespace="7508efd3-3f04-4761-b968-dd47c32a1739"/>
    <xsd:import namespace="34b8a7b6-5344-45ab-83f0-554cff71f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Datum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08efd3-3f04-4761-b968-dd47c32a1739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aarde van de document-id" ma:description="De waarde van de document-id die aan dit item is toegewezen." ma:internalName="_dlc_DocId" ma:readOnly="true">
      <xsd:simpleType>
        <xsd:restriction base="dms:Text"/>
      </xsd:simpleType>
    </xsd:element>
    <xsd:element name="_dlc_DocIdUrl" ma:index="9" nillable="true" ma:displayName="Document-id" ma:description="Permanente koppeling naar dit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b8a7b6-5344-45ab-83f0-554cff71fef0" elementFormDefault="qualified">
    <xsd:import namespace="http://schemas.microsoft.com/office/2006/documentManagement/types"/>
    <xsd:import namespace="http://schemas.microsoft.com/office/infopath/2007/PartnerControls"/>
    <xsd:element name="Datum" ma:index="11" nillable="true" ma:displayName="Datum" ma:format="DateOnly" ma:internalName="Datum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 ma:index="12" ma:displayName="Categorie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atum xmlns="34b8a7b6-5344-45ab-83f0-554cff71fef0">2015-06-10T22:00:00+00:00</Datum>
    <_dlc_DocId xmlns="7508efd3-3f04-4761-b968-dd47c32a1739">CKRFM5ZMKWA6-35-199</_dlc_DocId>
    <_dlc_DocIdUrl xmlns="7508efd3-3f04-4761-b968-dd47c32a1739">
      <Url>https://dlwo.dmci.hva.nl/samenwerken/ICT/kern/_layouts/DocIdRedir.aspx?ID=CKRFM5ZMKWA6-35-199</Url>
      <Description>CKRFM5ZMKWA6-35-199</Description>
    </_dlc_DocIdUrl>
  </documentManagement>
</p:properties>
</file>

<file path=customXml/itemProps1.xml><?xml version="1.0" encoding="utf-8"?>
<ds:datastoreItem xmlns:ds="http://schemas.openxmlformats.org/officeDocument/2006/customXml" ds:itemID="{D5E59652-34C8-47ED-B195-2294FCFD4907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430AD5EC-FAAC-4A06-A315-45C1FB8628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508efd3-3f04-4761-b968-dd47c32a1739"/>
    <ds:schemaRef ds:uri="34b8a7b6-5344-45ab-83f0-554cff71f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E846D9-D423-4164-9503-349F18CBF98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31C4A357-65BA-4F9A-9D08-F68D6D12A66F}">
  <ds:schemaRefs>
    <ds:schemaRef ds:uri="http://purl.org/dc/dcmitype/"/>
    <ds:schemaRef ds:uri="http://www.w3.org/XML/1998/namespace"/>
    <ds:schemaRef ds:uri="http://purl.org/dc/elements/1.1/"/>
    <ds:schemaRef ds:uri="http://schemas.microsoft.com/office/infopath/2007/PartnerControls"/>
    <ds:schemaRef ds:uri="7508efd3-3f04-4761-b968-dd47c32a1739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34b8a7b6-5344-45ab-83f0-554cff71fef0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HvA_HBO-ICT_V2.potx</Template>
  <TotalTime>993</TotalTime>
  <Words>324</Words>
  <Application>Microsoft Macintosh PowerPoint</Application>
  <PresentationFormat>On-screen Show (4:3)</PresentationFormat>
  <Paragraphs>100</Paragraphs>
  <Slides>18</Slides>
  <Notes>0</Notes>
  <HiddenSlides>0</HiddenSlides>
  <MMClips>3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Calibri</vt:lpstr>
      <vt:lpstr>Courier New</vt:lpstr>
      <vt:lpstr>ＭＳ Ｐゴシック</vt:lpstr>
      <vt:lpstr>Wingdings</vt:lpstr>
      <vt:lpstr>Arial</vt:lpstr>
      <vt:lpstr>HvA_HBO-ICT_V2</vt:lpstr>
      <vt:lpstr>Microsoft Word Document</vt:lpstr>
      <vt:lpstr>Project Agile Development</vt:lpstr>
      <vt:lpstr>PowerPoint Presentation</vt:lpstr>
      <vt:lpstr>Agenda</vt:lpstr>
      <vt:lpstr>Doel van itopia</vt:lpstr>
      <vt:lpstr>Projectorganisatie itopia</vt:lpstr>
      <vt:lpstr>AMSTA – Leo Versteeg / Rob van de Abeelen</vt:lpstr>
      <vt:lpstr>Opdracht</vt:lpstr>
      <vt:lpstr>Onze werkwijze</vt:lpstr>
      <vt:lpstr>Ondersteuning: Bemensing</vt:lpstr>
      <vt:lpstr>Ondersteuning: Lokalen</vt:lpstr>
      <vt:lpstr>Ondersteuning: workshops</vt:lpstr>
      <vt:lpstr>Planning</vt:lpstr>
      <vt:lpstr>PowerPoint Presentation</vt:lpstr>
      <vt:lpstr>PowerPoint Presentation</vt:lpstr>
      <vt:lpstr>PowerPoint Presentation</vt:lpstr>
      <vt:lpstr>PowerPoint Presentation</vt:lpstr>
      <vt:lpstr>En nu?</vt:lpstr>
      <vt:lpstr>Heel veel plezier en succes!!</vt:lpstr>
    </vt:vector>
  </TitlesOfParts>
  <Manager/>
  <Company>Hogeschool van Amsterdam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sjabloon HBO-ICT (definitief)</dc:title>
  <dc:subject/>
  <dc:creator>User</dc:creator>
  <cp:keywords/>
  <dc:description>HVA HBO-ICT</dc:description>
  <cp:lastModifiedBy>Dennis Breuker</cp:lastModifiedBy>
  <cp:revision>38</cp:revision>
  <dcterms:created xsi:type="dcterms:W3CDTF">2015-04-17T09:50:14Z</dcterms:created>
  <dcterms:modified xsi:type="dcterms:W3CDTF">2016-02-09T15:31:12Z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0x010100BA3315D38371D148AD8EAB52731EC9BD</vt:lpwstr>
  </property>
  <property fmtid="{D5CDD505-2E9C-101B-9397-08002B2CF9AE}" pid="3" name="_dlc_DocIdItemGuid">
    <vt:lpwstr>9203041b-4f65-4f66-af46-d55898d1c65d</vt:lpwstr>
  </property>
</Properties>
</file>

<file path=docProps/thumbnail.jpeg>
</file>